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666" r:id="rId2"/>
    <p:sldId id="642" r:id="rId3"/>
    <p:sldId id="667" r:id="rId4"/>
    <p:sldId id="643" r:id="rId5"/>
    <p:sldId id="665" r:id="rId6"/>
    <p:sldId id="595" r:id="rId7"/>
    <p:sldId id="660" r:id="rId8"/>
    <p:sldId id="617" r:id="rId9"/>
    <p:sldId id="661" r:id="rId10"/>
    <p:sldId id="668" r:id="rId11"/>
    <p:sldId id="630" r:id="rId12"/>
    <p:sldId id="662" r:id="rId13"/>
    <p:sldId id="407" r:id="rId14"/>
    <p:sldId id="663" r:id="rId15"/>
    <p:sldId id="645" r:id="rId16"/>
    <p:sldId id="646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318" autoAdjust="0"/>
    <p:restoredTop sz="64382" autoAdjust="0"/>
  </p:normalViewPr>
  <p:slideViewPr>
    <p:cSldViewPr>
      <p:cViewPr varScale="1">
        <p:scale>
          <a:sx n="73" d="100"/>
          <a:sy n="73" d="100"/>
        </p:scale>
        <p:origin x="2028" y="66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668" y="3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F6AD838C-93EB-4A33-A1B0-05F3DAC27D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17317676-9A60-4962-9AA6-A8777F7C66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44585-2494-4B0E-8872-A93F5A6394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6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Font typeface="+mj-lt"/>
              <a:buNone/>
            </a:pP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9952" indent="-28844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53772" indent="-230754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15281" indent="-230754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76791" indent="-230754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38300" indent="-2307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99809" indent="-2307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61318" indent="-2307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22827" indent="-2307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4C131748-DB69-49EB-908F-699E2137F44A}" type="slidenum">
              <a:rPr lang="en-US" sz="1200"/>
              <a:pPr>
                <a:defRPr/>
              </a:pPr>
              <a:t>15</a:t>
            </a:fld>
            <a:endParaRPr lang="en-US" sz="1200" dirty="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9952" indent="-28844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53772" indent="-230754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15281" indent="-230754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76791" indent="-230754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38300" indent="-2307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99809" indent="-2307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61318" indent="-2307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22827" indent="-2307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5618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8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6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44585-2494-4B0E-8872-A93F5A63944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2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7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3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2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3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17676-9A60-4962-9AA6-A8777F7C66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3352800" cy="990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FA9-3D64-4842-AF63-6A6C7DA1D15C}"/>
              </a:ext>
            </a:extLst>
          </p:cNvPr>
          <p:cNvSpPr/>
          <p:nvPr/>
        </p:nvSpPr>
        <p:spPr>
          <a:xfrm>
            <a:off x="0" y="0"/>
            <a:ext cx="2286000" cy="334963"/>
          </a:xfrm>
          <a:prstGeom prst="rect">
            <a:avLst/>
          </a:prstGeom>
          <a:solidFill>
            <a:srgbClr val="532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0F829-5420-4AB2-8DF3-2C8E98EA81F8}"/>
              </a:ext>
            </a:extLst>
          </p:cNvPr>
          <p:cNvSpPr/>
          <p:nvPr/>
        </p:nvSpPr>
        <p:spPr>
          <a:xfrm>
            <a:off x="2286000" y="0"/>
            <a:ext cx="2286000" cy="334963"/>
          </a:xfrm>
          <a:prstGeom prst="rect">
            <a:avLst/>
          </a:prstGeom>
          <a:solidFill>
            <a:srgbClr val="C2C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0D0E8-F819-4620-BE1B-CC5A6C3BB34B}"/>
              </a:ext>
            </a:extLst>
          </p:cNvPr>
          <p:cNvSpPr/>
          <p:nvPr/>
        </p:nvSpPr>
        <p:spPr>
          <a:xfrm>
            <a:off x="4572000" y="0"/>
            <a:ext cx="2286000" cy="334963"/>
          </a:xfrm>
          <a:prstGeom prst="rect">
            <a:avLst/>
          </a:prstGeom>
          <a:solidFill>
            <a:srgbClr val="B30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D16C1F-B7DD-4AFC-9FF3-0E58BAA166AB}"/>
              </a:ext>
            </a:extLst>
          </p:cNvPr>
          <p:cNvSpPr/>
          <p:nvPr/>
        </p:nvSpPr>
        <p:spPr>
          <a:xfrm>
            <a:off x="6858000" y="0"/>
            <a:ext cx="2286000" cy="334963"/>
          </a:xfrm>
          <a:prstGeom prst="rect">
            <a:avLst/>
          </a:prstGeom>
          <a:solidFill>
            <a:srgbClr val="FFC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5B19D-8A9E-4EC2-8D13-D453CD817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623362" cy="15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AB3BE4-02A9-471C-86E6-6C748C8611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79AD15-788F-46FC-966D-D891D231F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2BC67B-405C-4FFD-BB24-A8BE8DE6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9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F4D6D1-D17E-45A4-A30D-7D73EE15B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7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E59E39-F0B9-452B-A6DB-1407AE799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B36CE-75B9-473F-A86D-CC4CCA6B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0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2903D9-BDEF-409C-AC1D-908DDADF1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9DE91E-4676-453E-9504-315AEF6D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7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26C1C8-3169-4650-A9C6-3B52EB087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C2D3BD-C1B3-47A2-AB2A-C9ABA3B31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529868-3D0C-4D5F-BF70-85ACC62C8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6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C73714-122D-4BBC-ABF9-13B3A7995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1084CD-DE7C-4789-A41F-CC96AAC8D3A4}"/>
              </a:ext>
            </a:extLst>
          </p:cNvPr>
          <p:cNvSpPr/>
          <p:nvPr/>
        </p:nvSpPr>
        <p:spPr>
          <a:xfrm>
            <a:off x="0" y="0"/>
            <a:ext cx="2286000" cy="334963"/>
          </a:xfrm>
          <a:prstGeom prst="rect">
            <a:avLst/>
          </a:prstGeom>
          <a:solidFill>
            <a:srgbClr val="532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861EE-FAFC-400B-87E3-9B102B614F22}"/>
              </a:ext>
            </a:extLst>
          </p:cNvPr>
          <p:cNvSpPr/>
          <p:nvPr/>
        </p:nvSpPr>
        <p:spPr>
          <a:xfrm>
            <a:off x="2286000" y="0"/>
            <a:ext cx="2286000" cy="334963"/>
          </a:xfrm>
          <a:prstGeom prst="rect">
            <a:avLst/>
          </a:prstGeom>
          <a:solidFill>
            <a:srgbClr val="C2C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20DF6-BC59-4533-97EE-DCDD55F9B882}"/>
              </a:ext>
            </a:extLst>
          </p:cNvPr>
          <p:cNvSpPr/>
          <p:nvPr/>
        </p:nvSpPr>
        <p:spPr>
          <a:xfrm>
            <a:off x="4572000" y="0"/>
            <a:ext cx="2286000" cy="334963"/>
          </a:xfrm>
          <a:prstGeom prst="rect">
            <a:avLst/>
          </a:prstGeom>
          <a:solidFill>
            <a:srgbClr val="B30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8648A3-46B6-4F95-B724-2951FAF65E4C}"/>
              </a:ext>
            </a:extLst>
          </p:cNvPr>
          <p:cNvSpPr/>
          <p:nvPr/>
        </p:nvSpPr>
        <p:spPr>
          <a:xfrm>
            <a:off x="6858000" y="0"/>
            <a:ext cx="2286000" cy="334963"/>
          </a:xfrm>
          <a:prstGeom prst="rect">
            <a:avLst/>
          </a:prstGeom>
          <a:solidFill>
            <a:srgbClr val="FFC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EDDC3-9D19-4813-A2B1-54549311A60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68416"/>
            <a:ext cx="135026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ndy.Price@DirectEffectSolutions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telework.fl.gov/" TargetMode="External"/><Relationship Id="rId4" Type="http://schemas.openxmlformats.org/officeDocument/2006/relationships/hyperlink" Target="https://www.courser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37FC04-64CE-41A4-8F80-1086B6C6F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2136775"/>
          </a:xfrm>
        </p:spPr>
        <p:txBody>
          <a:bodyPr/>
          <a:lstStyle/>
          <a:p>
            <a:r>
              <a:rPr lang="en-US" sz="4000" b="1" dirty="0"/>
              <a:t>Leading a Reinvention after Disruption</a:t>
            </a:r>
          </a:p>
        </p:txBody>
      </p:sp>
    </p:spTree>
    <p:extLst>
      <p:ext uri="{BB962C8B-B14F-4D97-AF65-F5344CB8AC3E}">
        <p14:creationId xmlns:p14="http://schemas.microsoft.com/office/powerpoint/2010/main" val="252572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38B8-4D2E-4FA6-83E8-9AED0CB6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5212-9C2F-4E7A-8458-1AE6CCC8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their business changes /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 any impacts your company has experienced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 new services you are providing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any changes to the future relationship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9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Building</a:t>
            </a:r>
          </a:p>
        </p:txBody>
      </p:sp>
      <p:pic>
        <p:nvPicPr>
          <p:cNvPr id="6" name="Picture 5" descr="http://atlassian.wpengine.netdna-cdn.com/wp-content/uploads/tuckman_team_development-600x3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214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0FB5-6E2B-4EBF-9E96-E2202F55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Engagement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D3C39-5518-4CC3-BF7A-F632BF670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3000" dirty="0"/>
              <a:t>Bring the team together for a lunch or meal </a:t>
            </a:r>
          </a:p>
          <a:p>
            <a:pPr lvl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3000" dirty="0"/>
              <a:t>Facilitate a normalizing session for your team</a:t>
            </a:r>
          </a:p>
          <a:p>
            <a:pPr>
              <a:buFont typeface="+mj-lt"/>
              <a:buAutoNum type="arabicPeriod"/>
            </a:pPr>
            <a:r>
              <a:rPr lang="en-US" sz="3000" dirty="0"/>
              <a:t>Address the different contributions </a:t>
            </a:r>
          </a:p>
          <a:p>
            <a:pPr>
              <a:buFont typeface="+mj-lt"/>
              <a:buAutoNum type="arabicPeriod"/>
            </a:pPr>
            <a:r>
              <a:rPr lang="en-US" sz="3000" dirty="0"/>
              <a:t>Address any changes that may have occurred </a:t>
            </a:r>
          </a:p>
          <a:p>
            <a:pPr>
              <a:buFont typeface="+mj-lt"/>
              <a:buAutoNum type="arabicPeriod"/>
            </a:pPr>
            <a:r>
              <a:rPr lang="en-US" sz="3000" dirty="0"/>
              <a:t>Conduct a SWOT </a:t>
            </a:r>
          </a:p>
          <a:p>
            <a:pPr>
              <a:buFont typeface="+mj-lt"/>
              <a:buAutoNum type="arabicPeriod"/>
            </a:pPr>
            <a:r>
              <a:rPr lang="en-US" sz="3000" dirty="0"/>
              <a:t>Determine development for team</a:t>
            </a:r>
          </a:p>
          <a:p>
            <a:pPr>
              <a:buFont typeface="+mj-lt"/>
              <a:buAutoNum type="arabicPeriod"/>
            </a:pPr>
            <a:r>
              <a:rPr lang="en-US" sz="3000" dirty="0"/>
              <a:t>Reset expectations and code of conduct</a:t>
            </a:r>
          </a:p>
        </p:txBody>
      </p:sp>
    </p:spTree>
    <p:extLst>
      <p:ext uri="{BB962C8B-B14F-4D97-AF65-F5344CB8AC3E}">
        <p14:creationId xmlns:p14="http://schemas.microsoft.com/office/powerpoint/2010/main" val="397748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92A59-3BBA-40B4-96FD-7AFB80F0B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04" y="1676400"/>
            <a:ext cx="2838596" cy="1860646"/>
          </a:xfrm>
          <a:prstGeom prst="rect">
            <a:avLst/>
          </a:prstGeom>
        </p:spPr>
      </p:pic>
      <p:pic>
        <p:nvPicPr>
          <p:cNvPr id="4" name="Picture 3" descr="sticky no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3155" y="5272304"/>
            <a:ext cx="3063045" cy="1518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Business Process Improvement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9004" y="4625473"/>
            <a:ext cx="2476703" cy="59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Sticky note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0193" y="4166360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Brainstorming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1242501"/>
            <a:ext cx="344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Meeting Inventory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AE4CB-A888-4391-A74B-01D887F37AFA}"/>
              </a:ext>
            </a:extLst>
          </p:cNvPr>
          <p:cNvSpPr txBox="1"/>
          <p:nvPr/>
        </p:nvSpPr>
        <p:spPr>
          <a:xfrm>
            <a:off x="473931" y="3783834"/>
            <a:ext cx="335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Process Mapping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C62E08-5DC0-4750-B41C-C9FB63D24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60041"/>
            <a:ext cx="3760148" cy="20169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BCCABB-4CAD-4D7C-9043-A3534E587863}"/>
              </a:ext>
            </a:extLst>
          </p:cNvPr>
          <p:cNvSpPr txBox="1"/>
          <p:nvPr/>
        </p:nvSpPr>
        <p:spPr>
          <a:xfrm>
            <a:off x="5819243" y="1143000"/>
            <a:ext cx="3093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854802-2964-4E46-89EF-DC67C65AF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827277"/>
            <a:ext cx="3636842" cy="20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0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3A33-1D4B-4CB2-89EF-687DC367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Improvement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036A-76D3-4870-8394-A0F9FCDD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800" dirty="0"/>
              <a:t>Use successes and lessons learned for direction</a:t>
            </a:r>
          </a:p>
          <a:p>
            <a:pPr marL="514350" indent="-51435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800" dirty="0"/>
              <a:t>Inventory and adjust meetings</a:t>
            </a:r>
          </a:p>
          <a:p>
            <a:pPr marL="514350" indent="-51435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800" dirty="0"/>
              <a:t>Leverage communications</a:t>
            </a: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 process mapping for continuous improvement</a:t>
            </a:r>
          </a:p>
        </p:txBody>
      </p:sp>
      <p:pic>
        <p:nvPicPr>
          <p:cNvPr id="5" name="Picture 4" descr="Arrows pointing right while one points left">
            <a:extLst>
              <a:ext uri="{FF2B5EF4-FFF2-40B4-BE49-F238E27FC236}">
                <a16:creationId xmlns:a16="http://schemas.microsoft.com/office/drawing/2014/main" id="{FEEC93F5-7CEB-4372-BB0B-6CDC96E09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8550"/>
            <a:ext cx="4000360" cy="26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Action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9143999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Conduct an after-action review for your organization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Outcome: Successes and Lessons Learned</a:t>
            </a:r>
          </a:p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Assess self- behaviors and attitudes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Outcome: Adjust habits</a:t>
            </a:r>
          </a:p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Have candid conversations with your staff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Outcome: Reset expectations</a:t>
            </a:r>
          </a:p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Conduct a team meeting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Outcome: Normalize the team</a:t>
            </a:r>
          </a:p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Assess business processes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Outcome: Process improvements</a:t>
            </a:r>
          </a:p>
          <a:p>
            <a:pPr marL="0" indent="0" algn="ctr">
              <a:buNone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			Reinvention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0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927A8-DCC8-495A-8B55-493AB9EE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562" y="533400"/>
            <a:ext cx="6987238" cy="762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91434-F21A-4FD4-9878-3A788EECD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7162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Mindy Price- </a:t>
            </a:r>
          </a:p>
          <a:p>
            <a:pPr marL="0" indent="0">
              <a:buNone/>
            </a:pPr>
            <a:r>
              <a:rPr lang="en-US" sz="1800" dirty="0"/>
              <a:t>614-214-6227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Mindy.Price@DirectEffectSolutions.com</a:t>
            </a:r>
            <a:endParaRPr lang="en-US" sz="18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/>
              <a:t>Coursera- </a:t>
            </a:r>
            <a:r>
              <a:rPr lang="en-US" sz="2000" dirty="0"/>
              <a:t>free and subscription online college curricula</a:t>
            </a:r>
            <a:endParaRPr lang="en-US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https://www.coursera.org/</a:t>
            </a:r>
            <a:endParaRPr lang="en-US" sz="28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err="1"/>
              <a:t>Linkedin</a:t>
            </a:r>
            <a:r>
              <a:rPr lang="en-US" sz="2800" dirty="0"/>
              <a:t> Learning </a:t>
            </a:r>
            <a:r>
              <a:rPr lang="en-US" sz="1800" dirty="0"/>
              <a:t>(often free through your local library)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/>
              <a:t>FDOT </a:t>
            </a:r>
            <a:r>
              <a:rPr lang="en-US" sz="2000" dirty="0"/>
              <a:t>telework training resources </a:t>
            </a:r>
            <a:r>
              <a:rPr lang="en-US" sz="2800" dirty="0">
                <a:hlinkClick r:id="rId5"/>
              </a:rPr>
              <a:t>http://telework.fl.gov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CA280-D343-4071-AC7C-C9B7CF7063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143000" cy="10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4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23015D-F390-404D-96AB-2E3F326C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B9F18E-F36D-4FDC-B173-9D1366829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295400"/>
            <a:ext cx="3810000" cy="5029200"/>
          </a:xfrm>
        </p:spPr>
        <p:txBody>
          <a:bodyPr/>
          <a:lstStyle/>
          <a:p>
            <a:r>
              <a:rPr lang="en-US" dirty="0"/>
              <a:t>Global impact</a:t>
            </a:r>
          </a:p>
          <a:p>
            <a:r>
              <a:rPr lang="en-US" dirty="0"/>
              <a:t>Pandemic</a:t>
            </a:r>
          </a:p>
          <a:p>
            <a:r>
              <a:rPr lang="en-US" dirty="0"/>
              <a:t>Business disruption</a:t>
            </a:r>
          </a:p>
          <a:p>
            <a:r>
              <a:rPr lang="en-US" dirty="0"/>
              <a:t>Shelter in place</a:t>
            </a:r>
          </a:p>
          <a:p>
            <a:r>
              <a:rPr lang="en-US" dirty="0"/>
              <a:t>Home school</a:t>
            </a:r>
          </a:p>
          <a:p>
            <a:r>
              <a:rPr lang="en-US" dirty="0"/>
              <a:t>Illness</a:t>
            </a:r>
          </a:p>
          <a:p>
            <a:r>
              <a:rPr lang="en-US" dirty="0"/>
              <a:t>Quarantine</a:t>
            </a:r>
          </a:p>
          <a:p>
            <a:r>
              <a:rPr lang="en-US" dirty="0"/>
              <a:t>Isolation</a:t>
            </a:r>
          </a:p>
          <a:p>
            <a:r>
              <a:rPr lang="en-US" dirty="0"/>
              <a:t>Economic impact</a:t>
            </a:r>
          </a:p>
          <a:p>
            <a:endParaRPr lang="en-US" dirty="0"/>
          </a:p>
        </p:txBody>
      </p:sp>
      <p:pic>
        <p:nvPicPr>
          <p:cNvPr id="11266" name="Picture 2" descr="Key for Crisis Management. Keyboard with key for Crisis Management stock image">
            <a:extLst>
              <a:ext uri="{FF2B5EF4-FFF2-40B4-BE49-F238E27FC236}">
                <a16:creationId xmlns:a16="http://schemas.microsoft.com/office/drawing/2014/main" id="{0ED70A32-3EC1-4AC3-9E78-584BA61C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81000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F4531FB-AB2B-4334-B11C-FC8B2B0745FC}"/>
              </a:ext>
            </a:extLst>
          </p:cNvPr>
          <p:cNvSpPr txBox="1">
            <a:spLocks/>
          </p:cNvSpPr>
          <p:nvPr/>
        </p:nvSpPr>
        <p:spPr bwMode="auto">
          <a:xfrm>
            <a:off x="152400" y="4095070"/>
            <a:ext cx="5029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Media frenzy</a:t>
            </a:r>
          </a:p>
          <a:p>
            <a:r>
              <a:rPr lang="en-US" kern="0" dirty="0"/>
              <a:t>Essential v non-essential employee</a:t>
            </a:r>
          </a:p>
          <a:p>
            <a:r>
              <a:rPr lang="en-US" kern="0" dirty="0"/>
              <a:t>States respond differently</a:t>
            </a:r>
          </a:p>
        </p:txBody>
      </p:sp>
    </p:spTree>
    <p:extLst>
      <p:ext uri="{BB962C8B-B14F-4D97-AF65-F5344CB8AC3E}">
        <p14:creationId xmlns:p14="http://schemas.microsoft.com/office/powerpoint/2010/main" val="289764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70C330-C60E-4E5A-BE64-15DB8192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Trends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3F864-0BFC-4D47-AE2A-9160C17D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75" y="1287378"/>
            <a:ext cx="8154823" cy="50372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Economic volatility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E-Commerce</a:t>
            </a:r>
          </a:p>
          <a:p>
            <a:pPr marL="0" indent="0">
              <a:buNone/>
            </a:pPr>
            <a:r>
              <a:rPr lang="en-US" dirty="0"/>
              <a:t>	Fastest incline/ decline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Remote work</a:t>
            </a:r>
          </a:p>
          <a:p>
            <a:pPr marL="0" indent="0">
              <a:buNone/>
            </a:pPr>
            <a:r>
              <a:rPr lang="en-US" dirty="0"/>
              <a:t>	Increase 28% to 53%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026" name="Picture 2" descr="Image result for graphics- luggage">
            <a:extLst>
              <a:ext uri="{FF2B5EF4-FFF2-40B4-BE49-F238E27FC236}">
                <a16:creationId xmlns:a16="http://schemas.microsoft.com/office/drawing/2014/main" id="{259EF63A-6002-4954-8818-7C2FDCC6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1870067" cy="18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aphics- gloves">
            <a:extLst>
              <a:ext uri="{FF2B5EF4-FFF2-40B4-BE49-F238E27FC236}">
                <a16:creationId xmlns:a16="http://schemas.microsoft.com/office/drawing/2014/main" id="{536F9CDF-B1DB-4F2A-AD5C-16CAB195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915">
            <a:off x="3925967" y="1724502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phics- bread machine">
            <a:extLst>
              <a:ext uri="{FF2B5EF4-FFF2-40B4-BE49-F238E27FC236}">
                <a16:creationId xmlns:a16="http://schemas.microsoft.com/office/drawing/2014/main" id="{5E5F57B0-356D-4F7D-9BAC-DD8F1E4E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90" y="3805988"/>
            <a:ext cx="1870067" cy="12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7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13F4A-F52C-4BE6-BDDB-24B07C98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90600"/>
            <a:ext cx="7772400" cy="1362075"/>
          </a:xfrm>
        </p:spPr>
        <p:txBody>
          <a:bodyPr/>
          <a:lstStyle/>
          <a:p>
            <a:r>
              <a:rPr lang="en-US" sz="4800" dirty="0"/>
              <a:t>WHAT’S NEXT?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3DD096-1A45-43F8-BFC9-EC4E0DB0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9933" y="4653694"/>
            <a:ext cx="4656625" cy="1500187"/>
          </a:xfrm>
        </p:spPr>
        <p:txBody>
          <a:bodyPr/>
          <a:lstStyle/>
          <a:p>
            <a:r>
              <a:rPr lang="en-US" sz="4800" b="1" cap="all" dirty="0">
                <a:solidFill>
                  <a:schemeClr val="tx2"/>
                </a:solidFill>
              </a:rPr>
              <a:t>REINVENTION</a:t>
            </a:r>
          </a:p>
          <a:p>
            <a:pPr algn="r"/>
            <a:endParaRPr lang="en-US" dirty="0"/>
          </a:p>
        </p:txBody>
      </p:sp>
      <p:pic>
        <p:nvPicPr>
          <p:cNvPr id="10242" name="Picture 2" descr="Find solution for crisis. Tear crisis paper to find out solution stock image">
            <a:extLst>
              <a:ext uri="{FF2B5EF4-FFF2-40B4-BE49-F238E27FC236}">
                <a16:creationId xmlns:a16="http://schemas.microsoft.com/office/drawing/2014/main" id="{37DEFAAF-30BB-4756-8501-2D902CB4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796">
            <a:off x="244052" y="2513523"/>
            <a:ext cx="3767870" cy="25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6A7E-EDA4-48BC-92EC-D22F0A24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Reinvention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E9489-D3EE-48B8-A27D-3382A3E90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CFEA8-AA25-4C0E-89A9-998C5D1A5D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Actions taken</a:t>
            </a:r>
          </a:p>
          <a:p>
            <a:r>
              <a:rPr lang="en-US" dirty="0"/>
              <a:t>Impact of the actions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Successes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5FE203-754C-4738-906F-59AFD339F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D997AD-FD3F-4E31-BA0C-D651F28AB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21125"/>
          </a:xfrm>
        </p:spPr>
        <p:txBody>
          <a:bodyPr/>
          <a:lstStyle/>
          <a:p>
            <a:r>
              <a:rPr lang="en-US" sz="2400" kern="0" dirty="0"/>
              <a:t>Self-management</a:t>
            </a:r>
          </a:p>
          <a:p>
            <a:r>
              <a:rPr lang="en-US" sz="2400" kern="0" dirty="0"/>
              <a:t>Employee engagement</a:t>
            </a:r>
          </a:p>
          <a:p>
            <a:r>
              <a:rPr lang="en-US" sz="2400" kern="0" dirty="0"/>
              <a:t>Team building</a:t>
            </a:r>
          </a:p>
          <a:p>
            <a:r>
              <a:rPr lang="en-US" sz="2400" kern="0" dirty="0"/>
              <a:t>Business process improvements</a:t>
            </a:r>
          </a:p>
          <a:p>
            <a:r>
              <a:rPr lang="en-US" sz="2400" kern="0" dirty="0"/>
              <a:t>Change management</a:t>
            </a:r>
          </a:p>
        </p:txBody>
      </p:sp>
      <p:pic>
        <p:nvPicPr>
          <p:cNvPr id="6" name="Picture 5" descr="Exchanging ideas in the boardroom">
            <a:extLst>
              <a:ext uri="{FF2B5EF4-FFF2-40B4-BE49-F238E27FC236}">
                <a16:creationId xmlns:a16="http://schemas.microsoft.com/office/drawing/2014/main" id="{C67089E6-6C74-495D-A6FD-6817F6051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4056"/>
            <a:ext cx="3276600" cy="21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0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clip art gas tank guage">
            <a:extLst>
              <a:ext uri="{FF2B5EF4-FFF2-40B4-BE49-F238E27FC236}">
                <a16:creationId xmlns:a16="http://schemas.microsoft.com/office/drawing/2014/main" id="{FF0ED4CF-1CDD-40C8-B892-C0572D26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337">
            <a:off x="3400580" y="1936902"/>
            <a:ext cx="2159973" cy="1216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lip art energy">
            <a:extLst>
              <a:ext uri="{FF2B5EF4-FFF2-40B4-BE49-F238E27FC236}">
                <a16:creationId xmlns:a16="http://schemas.microsoft.com/office/drawing/2014/main" id="{1A9F86E4-C4CB-4577-AA26-4416F9AE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8" y="1073943"/>
            <a:ext cx="3147945" cy="4710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Management</a:t>
            </a:r>
          </a:p>
        </p:txBody>
      </p:sp>
      <p:sp>
        <p:nvSpPr>
          <p:cNvPr id="1028" name="AutoShape 4" descr="Image result for time graph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Image result for time graph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AutoShape 8" descr="Image result for time graph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5E6137-2F83-4D96-862C-6211206A707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57318" y="4114799"/>
            <a:ext cx="3178745" cy="2363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3DBF4A-017A-41F5-BB48-A69B63102C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914400"/>
            <a:ext cx="2843144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BA95-23B5-495C-B250-BC231B6D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Management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E59C2-77BC-495D-AE10-3F745247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ct val="30000"/>
              </a:spcBef>
              <a:buAutoNum type="arabicPeriod"/>
              <a:defRPr/>
            </a:pPr>
            <a:r>
              <a:rPr lang="en-US" dirty="0"/>
              <a:t>Do an honest assessment through reflection </a:t>
            </a:r>
          </a:p>
          <a:p>
            <a:pPr marL="514350" lvl="0" indent="-514350">
              <a:spcBef>
                <a:spcPct val="30000"/>
              </a:spcBef>
              <a:buAutoNum type="arabicPeriod"/>
              <a:defRPr/>
            </a:pPr>
            <a:r>
              <a:rPr lang="en-US" dirty="0"/>
              <a:t>Ask a trusted advisor for feedback </a:t>
            </a:r>
          </a:p>
          <a:p>
            <a:pPr marL="514350" lvl="0" indent="-514350">
              <a:spcBef>
                <a:spcPct val="30000"/>
              </a:spcBef>
              <a:buAutoNum type="arabicPeriod"/>
              <a:defRPr/>
            </a:pPr>
            <a:r>
              <a:rPr lang="en-US" dirty="0"/>
              <a:t>Track your time and energy</a:t>
            </a:r>
          </a:p>
        </p:txBody>
      </p:sp>
    </p:spTree>
    <p:extLst>
      <p:ext uri="{BB962C8B-B14F-4D97-AF65-F5344CB8AC3E}">
        <p14:creationId xmlns:p14="http://schemas.microsoft.com/office/powerpoint/2010/main" val="23429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4C2F-207B-41B8-B5E0-A8707580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and client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E934-29AC-405B-BF6A-40BF6D6D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1"/>
            <a:ext cx="75438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Meet them where they 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D80D1-CDA8-4E9D-9D46-EAEE7923F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7" y="2514602"/>
            <a:ext cx="3886870" cy="2593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BC365-7826-4877-9618-0FFBF4709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76" y="3741028"/>
            <a:ext cx="3699171" cy="25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D022-93F9-4426-A939-D5D7CE74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Engagement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6177-FE26-4B82-8EF5-038900054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1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600" dirty="0"/>
              <a:t>Build an on-ramp back to work and re-assimilate staff  </a:t>
            </a:r>
          </a:p>
          <a:p>
            <a:pPr lvl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600" dirty="0"/>
              <a:t>Welcome and thank each person individually</a:t>
            </a:r>
          </a:p>
          <a:p>
            <a:pPr lvl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600" dirty="0"/>
              <a:t>Celebrate any milestones or events that were missed</a:t>
            </a:r>
          </a:p>
          <a:p>
            <a:pPr lvl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600" dirty="0"/>
              <a:t>Ask them to reflect personally </a:t>
            </a:r>
          </a:p>
          <a:p>
            <a:pPr lvl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600" dirty="0"/>
              <a:t>Talk to them how things have changed</a:t>
            </a:r>
          </a:p>
          <a:p>
            <a:pPr>
              <a:buFont typeface="+mj-lt"/>
              <a:buAutoNum type="arabicPeriod"/>
            </a:pPr>
            <a:r>
              <a:rPr lang="en-US" sz="2600" dirty="0"/>
              <a:t>Draft individual development plans for future training/ readiness</a:t>
            </a:r>
          </a:p>
          <a:p>
            <a:pPr>
              <a:buFont typeface="+mj-lt"/>
              <a:buAutoNum type="arabicPeriod"/>
            </a:pPr>
            <a:r>
              <a:rPr lang="en-US" sz="2600" dirty="0"/>
              <a:t>Determine how to bring in some practices to retain to everyday</a:t>
            </a:r>
          </a:p>
        </p:txBody>
      </p:sp>
    </p:spTree>
    <p:extLst>
      <p:ext uri="{BB962C8B-B14F-4D97-AF65-F5344CB8AC3E}">
        <p14:creationId xmlns:p14="http://schemas.microsoft.com/office/powerpoint/2010/main" val="348977759"/>
      </p:ext>
    </p:extLst>
  </p:cSld>
  <p:clrMapOvr>
    <a:masterClrMapping/>
  </p:clrMapOvr>
</p:sld>
</file>

<file path=ppt/theme/theme1.xml><?xml version="1.0" encoding="utf-8"?>
<a:theme xmlns:a="http://schemas.openxmlformats.org/drawingml/2006/main" name="DES ALD 2019 Master PPT Theme">
  <a:themeElements>
    <a:clrScheme name="Direct Effect Solutions Gener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rect Effect Solutions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rect Effect Solutions 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 Effect Solutions Gene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 Effect Solutions Gene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 Effect Solutions Gene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 Effect Solutions Gene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 Effect Solutions Gene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 Effect Solutions Gene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 Effect Solutions Gene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 Effect Solutions Gene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 Effect Solutions Gene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 Effect Solutions Gene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 Effect Solutions Gene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 ALD 2019 Master PPT Theme" id="{316B849D-E9A9-44A5-A10B-CC5FD8A3B56B}" vid="{A40BD92C-467E-47BB-8161-E7A2FE07F0C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394</Words>
  <Application>Microsoft Office PowerPoint</Application>
  <PresentationFormat>On-screen Show (4:3)</PresentationFormat>
  <Paragraphs>112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Tahoma</vt:lpstr>
      <vt:lpstr>Times</vt:lpstr>
      <vt:lpstr>DES ALD 2019 Master PPT Theme</vt:lpstr>
      <vt:lpstr>Leading a Reinvention after Disruption</vt:lpstr>
      <vt:lpstr>Disruption</vt:lpstr>
      <vt:lpstr>Recent Trends</vt:lpstr>
      <vt:lpstr>WHAT’S NEXT?</vt:lpstr>
      <vt:lpstr>Reinvention Steps</vt:lpstr>
      <vt:lpstr>Self Management</vt:lpstr>
      <vt:lpstr>Self Management Actions</vt:lpstr>
      <vt:lpstr>Employee and client engagement</vt:lpstr>
      <vt:lpstr>Employee Engagement Actions</vt:lpstr>
      <vt:lpstr>Client Engagement</vt:lpstr>
      <vt:lpstr>Team Building</vt:lpstr>
      <vt:lpstr>Team Engagement Actions</vt:lpstr>
      <vt:lpstr>Business Process Improvement</vt:lpstr>
      <vt:lpstr>Business Process Improvement Actions</vt:lpstr>
      <vt:lpstr>Action Plan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Mindy Price</dc:creator>
  <cp:lastModifiedBy>Mindy Price</cp:lastModifiedBy>
  <cp:revision>21</cp:revision>
  <cp:lastPrinted>2020-07-11T19:19:46Z</cp:lastPrinted>
  <dcterms:created xsi:type="dcterms:W3CDTF">2020-04-27T23:39:12Z</dcterms:created>
  <dcterms:modified xsi:type="dcterms:W3CDTF">2020-07-13T12:25:19Z</dcterms:modified>
</cp:coreProperties>
</file>